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4.tif"/><Relationship Id="rId4" Type="http://schemas.openxmlformats.org/officeDocument/2006/relationships/image" Target="../media/image13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2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12.png"/><Relationship Id="rId9" Type="http://schemas.openxmlformats.org/officeDocument/2006/relationships/image" Target="../media/image36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hyperlink" Target="http://ichigojam.net/IchigoJam.html" TargetMode="Externa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"/><Relationship Id="rId3" Type="http://schemas.openxmlformats.org/officeDocument/2006/relationships/image" Target="../media/image48.png"/><Relationship Id="rId4" Type="http://schemas.openxmlformats.org/officeDocument/2006/relationships/hyperlink" Target="https://fukuno.jig.jp/2070" TargetMode="Externa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9.png"/><Relationship Id="rId3" Type="http://schemas.openxmlformats.org/officeDocument/2006/relationships/image" Target="../media/image18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tif"/><Relationship Id="rId3" Type="http://schemas.openxmlformats.org/officeDocument/2006/relationships/image" Target="../media/image55.png"/><Relationship Id="rId4" Type="http://schemas.openxmlformats.org/officeDocument/2006/relationships/image" Target="../media/image20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"/><Relationship Id="rId3" Type="http://schemas.openxmlformats.org/officeDocument/2006/relationships/hyperlink" Target="https://fukuno.jig.jp/2428" TargetMode="Externa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ap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0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01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04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5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0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0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1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13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16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9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0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5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26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2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8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9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30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31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3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6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3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4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4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4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7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5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5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6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5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59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60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61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65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8" name="Group"/>
          <p:cNvGrpSpPr/>
          <p:nvPr/>
        </p:nvGrpSpPr>
        <p:grpSpPr>
          <a:xfrm>
            <a:off x="8971127" y="319252"/>
            <a:ext cx="2174545" cy="1651464"/>
            <a:chOff x="0" y="0"/>
            <a:chExt cx="2174544" cy="1651462"/>
          </a:xfrm>
        </p:grpSpPr>
        <p:sp>
          <p:nvSpPr>
            <p:cNvPr id="366" name="Rectangle"/>
            <p:cNvSpPr/>
            <p:nvPr/>
          </p:nvSpPr>
          <p:spPr>
            <a:xfrm>
              <a:off x="-1" y="-1"/>
              <a:ext cx="2174546" cy="165146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Rectangle"/>
            <p:cNvSpPr/>
            <p:nvPr/>
          </p:nvSpPr>
          <p:spPr>
            <a:xfrm>
              <a:off x="155802" y="173793"/>
              <a:ext cx="1862940" cy="13038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7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7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7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7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8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89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390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394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9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96" name="Rectangle"/>
          <p:cNvSpPr/>
          <p:nvPr/>
        </p:nvSpPr>
        <p:spPr>
          <a:xfrm>
            <a:off x="8971127" y="319252"/>
            <a:ext cx="2174545" cy="16514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9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0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7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7350" y="1330035"/>
            <a:ext cx="5637884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発明者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1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6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9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0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25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26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30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31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ircle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5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441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2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43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6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47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448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449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450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6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7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8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459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60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1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2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64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67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9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0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75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476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ノートパソコンは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ノートパソコンは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pic>
        <p:nvPicPr>
          <p:cNvPr id="4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189" y="891928"/>
            <a:ext cx="4109664" cy="31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(C)TOSHIBA"/>
          <p:cNvSpPr txBox="1"/>
          <p:nvPr/>
        </p:nvSpPr>
        <p:spPr>
          <a:xfrm>
            <a:off x="5289980" y="4222088"/>
            <a:ext cx="165608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(C)TOSHIBA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200億回"/>
          <p:cNvSpPr txBox="1"/>
          <p:nvPr/>
        </p:nvSpPr>
        <p:spPr>
          <a:xfrm>
            <a:off x="-1" y="5973233"/>
            <a:ext cx="13004801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30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200億回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189" y="891928"/>
            <a:ext cx="4109664" cy="31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(C)TOSHIBA"/>
          <p:cNvSpPr txBox="1"/>
          <p:nvPr/>
        </p:nvSpPr>
        <p:spPr>
          <a:xfrm>
            <a:off x="5289980" y="4222088"/>
            <a:ext cx="165608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(C)TOSHIBA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349838"/>
                <a:gridCol w="4349838"/>
                <a:gridCol w="434983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400台分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3" name="(C)Apple"/>
          <p:cNvSpPr txBox="1"/>
          <p:nvPr/>
        </p:nvSpPr>
        <p:spPr>
          <a:xfrm>
            <a:off x="5683419" y="3105474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4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0067" y="4592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(C)RIKEN"/>
          <p:cNvSpPr txBox="1"/>
          <p:nvPr/>
        </p:nvSpPr>
        <p:spPr>
          <a:xfrm>
            <a:off x="10175422" y="29885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8731" y="85583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322" y="824195"/>
            <a:ext cx="2481396" cy="1898268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(C)TOSHIBA"/>
          <p:cNvSpPr txBox="1"/>
          <p:nvPr/>
        </p:nvSpPr>
        <p:spPr>
          <a:xfrm>
            <a:off x="1139979" y="2785314"/>
            <a:ext cx="165608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(C)TOSHIBA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507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8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09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1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6" name="ひかって、３びょうまって、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  <p:sp>
        <p:nvSpPr>
          <p:cNvPr id="517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18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9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0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3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4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5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26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27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30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31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35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32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3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4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36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42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543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552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4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55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9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560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1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62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5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66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67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68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69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0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571" name="Arrow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7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こどもパソコン IchigoJam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3167517"/>
            <a:ext cx="11099800" cy="2272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5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58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9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01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02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09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0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2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3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637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638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42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43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47" name="Group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4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650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651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55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56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60" name="Group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65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"/>
          <p:cNvSpPr/>
          <p:nvPr/>
        </p:nvSpPr>
        <p:spPr>
          <a:xfrm>
            <a:off x="3144473" y="1597864"/>
            <a:ext cx="6156848" cy="398129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2" name="IchigoJam"/>
          <p:cNvSpPr txBox="1"/>
          <p:nvPr/>
        </p:nvSpPr>
        <p:spPr>
          <a:xfrm>
            <a:off x="2659615" y="2337087"/>
            <a:ext cx="3103049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273" name="タッチパッドのつかいかた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タッチパッドのつかいかた</a:t>
            </a:r>
          </a:p>
        </p:txBody>
      </p:sp>
      <p:sp>
        <p:nvSpPr>
          <p:cNvPr id="274" name="タッチパッドとは…"/>
          <p:cNvSpPr txBox="1"/>
          <p:nvPr/>
        </p:nvSpPr>
        <p:spPr>
          <a:xfrm>
            <a:off x="333631" y="5753100"/>
            <a:ext cx="12337538" cy="3728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タッチパッドとは</a:t>
            </a:r>
          </a:p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　タッチパッド上で指をうごかすと、</a:t>
            </a:r>
          </a:p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　がめんのマウスカーソル（やじるし）がうごく</a:t>
            </a:r>
          </a:p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　タッチパッドにボタンが２つついている</a:t>
            </a:r>
          </a:p>
        </p:txBody>
      </p:sp>
      <p:sp>
        <p:nvSpPr>
          <p:cNvPr id="275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76" name="Rectangle"/>
          <p:cNvSpPr/>
          <p:nvPr/>
        </p:nvSpPr>
        <p:spPr>
          <a:xfrm>
            <a:off x="3716077" y="1974631"/>
            <a:ext cx="990125" cy="10517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7" name="Arrow"/>
          <p:cNvSpPr/>
          <p:nvPr/>
        </p:nvSpPr>
        <p:spPr>
          <a:xfrm rot="13826924">
            <a:off x="4174066" y="236280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BFBFB"/>
              </a:gs>
              <a:gs pos="100000">
                <a:srgbClr val="FFFFFF"/>
              </a:gs>
            </a:gsLst>
            <a:lin ang="5400000"/>
          </a:gra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66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4314433" y="4570430"/>
            <a:ext cx="534514" cy="547652"/>
            <a:chOff x="0" y="0"/>
            <a:chExt cx="534512" cy="547650"/>
          </a:xfrm>
        </p:grpSpPr>
        <p:sp>
          <p:nvSpPr>
            <p:cNvPr id="669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0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1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エルチカプログラム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エルチカプログラム</a:t>
            </a:r>
          </a:p>
          <a:p>
            <a:pPr/>
            <a:r>
              <a:t>できた！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roup"/>
          <p:cNvGrpSpPr/>
          <p:nvPr/>
        </p:nvGrpSpPr>
        <p:grpSpPr>
          <a:xfrm>
            <a:off x="175269" y="2356924"/>
            <a:ext cx="6792352" cy="6792352"/>
            <a:chOff x="0" y="0"/>
            <a:chExt cx="6792350" cy="6792350"/>
          </a:xfrm>
        </p:grpSpPr>
        <p:pic>
          <p:nvPicPr>
            <p:cNvPr id="67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92351" cy="6792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83" name="Group"/>
            <p:cNvGrpSpPr/>
            <p:nvPr/>
          </p:nvGrpSpPr>
          <p:grpSpPr>
            <a:xfrm>
              <a:off x="762431" y="2063537"/>
              <a:ext cx="3178085" cy="1405660"/>
              <a:chOff x="0" y="0"/>
              <a:chExt cx="3178083" cy="1405659"/>
            </a:xfrm>
          </p:grpSpPr>
          <p:sp>
            <p:nvSpPr>
              <p:cNvPr id="679" name="Circle"/>
              <p:cNvSpPr/>
              <p:nvPr/>
            </p:nvSpPr>
            <p:spPr>
              <a:xfrm>
                <a:off x="0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0" name="Circle"/>
              <p:cNvSpPr/>
              <p:nvPr/>
            </p:nvSpPr>
            <p:spPr>
              <a:xfrm>
                <a:off x="550978" y="448564"/>
                <a:ext cx="508531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1" name="Circle"/>
              <p:cNvSpPr/>
              <p:nvPr/>
            </p:nvSpPr>
            <p:spPr>
              <a:xfrm>
                <a:off x="1772424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2" name="Circle"/>
              <p:cNvSpPr/>
              <p:nvPr/>
            </p:nvSpPr>
            <p:spPr>
              <a:xfrm>
                <a:off x="2071148" y="448564"/>
                <a:ext cx="508530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685" name="洗濯機（パナソニック）"/>
          <p:cNvSpPr txBox="1"/>
          <p:nvPr/>
        </p:nvSpPr>
        <p:spPr>
          <a:xfrm>
            <a:off x="865716" y="9033933"/>
            <a:ext cx="5143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洗濯機（パナソニック）</a:t>
            </a:r>
          </a:p>
        </p:txBody>
      </p:sp>
      <p:sp>
        <p:nvSpPr>
          <p:cNvPr id="686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  <p:pic>
        <p:nvPicPr>
          <p:cNvPr id="6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3177" y="2309283"/>
            <a:ext cx="2757647" cy="6527867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信号機"/>
          <p:cNvSpPr txBox="1"/>
          <p:nvPr/>
        </p:nvSpPr>
        <p:spPr>
          <a:xfrm>
            <a:off x="8909050" y="9033933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69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6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702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698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9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0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1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7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71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715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7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8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722" name="Group"/>
          <p:cNvGrpSpPr/>
          <p:nvPr/>
        </p:nvGrpSpPr>
        <p:grpSpPr>
          <a:xfrm>
            <a:off x="4301733" y="4552174"/>
            <a:ext cx="534514" cy="547652"/>
            <a:chOff x="0" y="0"/>
            <a:chExt cx="534512" cy="547650"/>
          </a:xfrm>
        </p:grpSpPr>
        <p:sp>
          <p:nvSpPr>
            <p:cNvPr id="719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0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72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735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739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73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IchigoJam ap きどう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ap きどう！</a:t>
            </a:r>
          </a:p>
        </p:txBody>
      </p:sp>
      <p:sp>
        <p:nvSpPr>
          <p:cNvPr id="280" name="１．「IchigoJam ap」 のうえにもっていく…"/>
          <p:cNvSpPr txBox="1"/>
          <p:nvPr/>
        </p:nvSpPr>
        <p:spPr>
          <a:xfrm>
            <a:off x="333631" y="7961246"/>
            <a:ext cx="12337538" cy="152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１．「IchigoJam ap」 のうえにもっていく</a:t>
            </a:r>
          </a:p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２．ひだりボタンをすばやく２回おす</a:t>
            </a:r>
          </a:p>
        </p:txBody>
      </p:sp>
      <p:sp>
        <p:nvSpPr>
          <p:cNvPr id="281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613108"/>
            <a:ext cx="9360317" cy="5063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6539" y="2824839"/>
            <a:ext cx="4963695" cy="469356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Arrow"/>
          <p:cNvSpPr/>
          <p:nvPr/>
        </p:nvSpPr>
        <p:spPr>
          <a:xfrm rot="13826924">
            <a:off x="10320866" y="447192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BFBFB"/>
              </a:gs>
              <a:gs pos="100000">
                <a:srgbClr val="FFFFFF"/>
              </a:gs>
            </a:gsLst>
            <a:lin ang="5400000"/>
          </a:gra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5" name="Arrow"/>
          <p:cNvSpPr/>
          <p:nvPr/>
        </p:nvSpPr>
        <p:spPr>
          <a:xfrm rot="13826924">
            <a:off x="1953091" y="3263474"/>
            <a:ext cx="396058" cy="396058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BFBFB"/>
              </a:gs>
              <a:gs pos="100000">
                <a:srgbClr val="FFFFFF"/>
              </a:gs>
            </a:gsLst>
            <a:lin ang="5400000"/>
          </a:gradFill>
          <a:ln w="635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74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752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58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9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60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761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62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763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6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68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69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772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3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74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775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776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777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7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0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1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782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87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8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0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94" name="Group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91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2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3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797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79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02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803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4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805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6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1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816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817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8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822" name="Group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819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0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1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2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2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833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834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835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36" name="Arrow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7" name="Arrow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8" name="Arrow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9" name="Arrow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0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841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842" name="Arrow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46" name="Group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843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4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5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4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898"/>
          <a:stretch>
            <a:fillRect/>
          </a:stretch>
        </p:blipFill>
        <p:spPr>
          <a:xfrm>
            <a:off x="-55166" y="-118534"/>
            <a:ext cx="13115132" cy="8075812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みぎうえのほう「しかく」にあわせてボタンおす…"/>
          <p:cNvSpPr txBox="1"/>
          <p:nvPr/>
        </p:nvSpPr>
        <p:spPr>
          <a:xfrm>
            <a:off x="864857" y="8047970"/>
            <a:ext cx="11275086" cy="1635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61518">
              <a:defRPr sz="39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みぎうえのほう「しかく」にあわせてボタンおす</a:t>
            </a:r>
          </a:p>
          <a:p>
            <a:pPr defTabSz="461518">
              <a:defRPr sz="39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フルスクリーンにしよう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852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853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854" name="Arrow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5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856" name="Arrow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7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858" name="Arrow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9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860" name="Arrow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1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62" name="Arrow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3" name="Arrow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67" name="Group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864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5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6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68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71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872" name="Arrow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3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876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8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83" name="Group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880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1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2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8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0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89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901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9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908" name="Group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905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6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7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911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912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13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914" name="Arrow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916" name="Arrow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7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18" name="Arrow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9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20" name="Arrow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1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22" name="Arrow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26" name="Group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923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4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5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929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930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31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32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3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34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38" name="Group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935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6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7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39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40" name="Arrow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9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9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949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950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51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952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3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54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58" name="Group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955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6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7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291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292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961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WAIT3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</a:p>
        </p:txBody>
      </p:sp>
      <p:sp>
        <p:nvSpPr>
          <p:cNvPr id="962" name="Line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Line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Line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966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967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68" name="Line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9" name="Line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0" name="Line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1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9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WAIT3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  <a:br/>
          </a:p>
        </p:txBody>
      </p:sp>
      <p:sp>
        <p:nvSpPr>
          <p:cNvPr id="977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97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982" name="Group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979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0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1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  <a:br/>
          </a:p>
        </p:txBody>
      </p:sp>
      <p:sp>
        <p:nvSpPr>
          <p:cNvPr id="985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98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990" name="Group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987" name="Square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8" name="Line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9" name="Line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WAIT6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  <a:br/>
          </a:p>
        </p:txBody>
      </p:sp>
      <p:sp>
        <p:nvSpPr>
          <p:cNvPr id="993" name="てんす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てんすう</a:t>
            </a:r>
          </a:p>
        </p:txBody>
      </p:sp>
      <p:sp>
        <p:nvSpPr>
          <p:cNvPr id="99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998" name="Group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995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6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7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02" name="Group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999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0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1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0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ゲーム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0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12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0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 ()</a:t>
            </a:r>
          </a:p>
        </p:txBody>
      </p:sp>
      <p:sp>
        <p:nvSpPr>
          <p:cNvPr id="1017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ほしいものは…"/>
          <p:cNvSpPr txBox="1"/>
          <p:nvPr>
            <p:ph type="body" idx="1"/>
          </p:nvPr>
        </p:nvSpPr>
        <p:spPr>
          <a:xfrm>
            <a:off x="285294" y="1918848"/>
            <a:ext cx="12434212" cy="591590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ほしいものは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355600"/>
            <a:ext cx="7555764" cy="5777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771" y="4961753"/>
            <a:ext cx="6799078" cy="4529099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イチゴベーダー"/>
          <p:cNvSpPr txBox="1"/>
          <p:nvPr>
            <p:ph type="body" sz="quarter" idx="1"/>
          </p:nvPr>
        </p:nvSpPr>
        <p:spPr>
          <a:xfrm>
            <a:off x="8155193" y="902848"/>
            <a:ext cx="4716713" cy="33258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イチゴベーダー</a:t>
            </a:r>
          </a:p>
        </p:txBody>
      </p:sp>
      <p:sp>
        <p:nvSpPr>
          <p:cNvPr id="1024" name="https://fukuno.jig.jp/2070"/>
          <p:cNvSpPr txBox="1"/>
          <p:nvPr/>
        </p:nvSpPr>
        <p:spPr>
          <a:xfrm>
            <a:off x="987383" y="7772400"/>
            <a:ext cx="404073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https://fukuno.jig.jp/2070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9233" y="68087"/>
            <a:ext cx="9922394" cy="7609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896" y="4363852"/>
            <a:ext cx="6960554" cy="5220415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電子工作マガジン…"/>
          <p:cNvSpPr txBox="1"/>
          <p:nvPr/>
        </p:nvSpPr>
        <p:spPr>
          <a:xfrm>
            <a:off x="7471562" y="8002970"/>
            <a:ext cx="517367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電子工作マガジン</a:t>
            </a:r>
          </a:p>
          <a:p>
            <a:pPr/>
            <a:r>
              <a:t>マイコンBASICマガジン</a:t>
            </a:r>
          </a:p>
        </p:txBody>
      </p:sp>
      <p:sp>
        <p:nvSpPr>
          <p:cNvPr id="1029" name="オリジナル…"/>
          <p:cNvSpPr txBox="1"/>
          <p:nvPr/>
        </p:nvSpPr>
        <p:spPr>
          <a:xfrm>
            <a:off x="171941" y="482600"/>
            <a:ext cx="2924252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オリジナル</a:t>
            </a:r>
          </a:p>
          <a:p>
            <a:pPr/>
            <a:r>
              <a:t>キャラもOK!</a:t>
            </a:r>
          </a:p>
          <a:p>
            <a:pPr>
              <a:defRPr sz="1600"/>
            </a:pPr>
            <a:r>
              <a:t>https://fukuno.jig.jp/2708</a:t>
            </a:r>
          </a:p>
        </p:txBody>
      </p:sp>
      <p:sp>
        <p:nvSpPr>
          <p:cNvPr id="1030" name="みのむしあたっく…"/>
          <p:cNvSpPr txBox="1"/>
          <p:nvPr/>
        </p:nvSpPr>
        <p:spPr>
          <a:xfrm>
            <a:off x="95309" y="2937522"/>
            <a:ext cx="30775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みのむしあたっく</a:t>
            </a:r>
          </a:p>
          <a:p>
            <a:pPr>
              <a:defRPr sz="2800"/>
            </a:pPr>
            <a:r>
              <a:t>by ぴろた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2" name="Table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33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オープンデータ…"/>
          <p:cNvSpPr txBox="1"/>
          <p:nvPr/>
        </p:nvSpPr>
        <p:spPr>
          <a:xfrm>
            <a:off x="7389389" y="730250"/>
            <a:ext cx="5405756" cy="549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オープンデータ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x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0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974" y="4643350"/>
            <a:ext cx="6070282" cy="452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52" y="4551795"/>
            <a:ext cx="6423206" cy="4711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3159" t="0" r="14167" b="0"/>
          <a:stretch>
            <a:fillRect/>
          </a:stretch>
        </p:blipFill>
        <p:spPr>
          <a:xfrm>
            <a:off x="6521663" y="288028"/>
            <a:ext cx="6455582" cy="4211695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衛星データプラットフォーム…"/>
          <p:cNvSpPr txBox="1"/>
          <p:nvPr>
            <p:ph type="title"/>
          </p:nvPr>
        </p:nvSpPr>
        <p:spPr>
          <a:xfrm>
            <a:off x="347999" y="878486"/>
            <a:ext cx="5940311" cy="3030722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衛星データプラットフォーム</a:t>
            </a:r>
          </a:p>
          <a:p>
            <a:pPr defTabSz="362204">
              <a:defRPr sz="496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Tellus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(テルース)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</a:p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宇宙からのデータも使い放題！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75" y="4608565"/>
            <a:ext cx="11043455" cy="506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マイクラVR風が…"/>
          <p:cNvSpPr txBox="1"/>
          <p:nvPr/>
        </p:nvSpPr>
        <p:spPr>
          <a:xfrm>
            <a:off x="271170" y="736600"/>
            <a:ext cx="413126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  <p:pic>
        <p:nvPicPr>
          <p:cNvPr id="10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1238" y="21166"/>
            <a:ext cx="8270429" cy="6643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8324" t="31596" r="34639" b="0"/>
          <a:stretch>
            <a:fillRect/>
          </a:stretch>
        </p:blipFill>
        <p:spPr>
          <a:xfrm>
            <a:off x="9207273" y="5993836"/>
            <a:ext cx="3810120" cy="3792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鯖江市全12校、総合2コマでプログラミングスタート！"/>
          <p:cNvSpPr txBox="1"/>
          <p:nvPr/>
        </p:nvSpPr>
        <p:spPr>
          <a:xfrm>
            <a:off x="736879" y="8712200"/>
            <a:ext cx="1153104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鯖江市全12校、総合2コマでプログラミングスタート！</a:t>
            </a:r>
          </a:p>
        </p:txBody>
      </p:sp>
      <p:sp>
        <p:nvSpPr>
          <p:cNvPr id="1051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sp>
        <p:nvSpPr>
          <p:cNvPr id="1054" name="3Dプリンターがもらえる？"/>
          <p:cNvSpPr txBox="1"/>
          <p:nvPr/>
        </p:nvSpPr>
        <p:spPr>
          <a:xfrm>
            <a:off x="7678104" y="3390779"/>
            <a:ext cx="47656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3Dプリンターがもらえる？</a:t>
            </a:r>
          </a:p>
        </p:txBody>
      </p:sp>
      <p:sp>
        <p:nvSpPr>
          <p:cNvPr id="1055" name="https://pcn.club/contest/"/>
          <p:cNvSpPr txBox="1"/>
          <p:nvPr/>
        </p:nvSpPr>
        <p:spPr>
          <a:xfrm>
            <a:off x="7973956" y="7969979"/>
            <a:ext cx="39572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0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0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7241" y="1646011"/>
            <a:ext cx="1990650" cy="1762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